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7" r:id="rId3"/>
    <p:sldId id="266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99" r:id="rId12"/>
    <p:sldId id="288" r:id="rId13"/>
    <p:sldId id="289" r:id="rId14"/>
    <p:sldId id="290" r:id="rId15"/>
    <p:sldId id="297" r:id="rId16"/>
    <p:sldId id="298" r:id="rId17"/>
    <p:sldId id="291" r:id="rId18"/>
    <p:sldId id="292" r:id="rId19"/>
    <p:sldId id="293" r:id="rId20"/>
    <p:sldId id="294" r:id="rId21"/>
    <p:sldId id="295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1CE2F-092E-450D-ADED-3847621A28C0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6B6F5-2B3C-4D87-AA3A-FEC33CC85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07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6B6F5-2B3C-4D87-AA3A-FEC33CC85D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303CA71-CFD1-4BE3-A18A-DA80A9057782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6B6F5-2B3C-4D87-AA3A-FEC33CC85D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97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BE39DDA-4CD9-4659-8164-0D4ABAD4232A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B07A334-1CE1-4463-8F6A-A4A0AC3751B2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34C56C6-D9DC-46C9-B064-68AD35D5C579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46A52-B4C2-44AF-A30A-BFC02656E71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6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46A52-B4C2-44AF-A30A-BFC02656E71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62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939F8B9-936E-4A11-999B-D08726212EB2}" type="slidenum">
              <a:rPr lang="en-US"/>
              <a:pPr eaLnBrk="1" hangingPunct="1"/>
              <a:t>17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26CC5BA-B3B3-40AE-97D1-0EF7F031FC59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B5DE962-165E-4A98-83FA-F21A0477F5F8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6B6F5-2B3C-4D87-AA3A-FEC33CC85D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15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4A6DA643-D0DF-43E5-8551-A19CB9BE7B88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B9D0B89-C38E-4E53-B73D-35A3128D8719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ADFDA89-13BC-4F60-A3A6-D2D3AA278EA2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6B6F5-2B3C-4D87-AA3A-FEC33CC85D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6B6F5-2B3C-4D87-AA3A-FEC33CC85D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7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9C0D1DC-2339-4C58-9528-04330191F292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2A1819A-6789-45C3-95F0-74024E62A8CC}" type="slidenum">
              <a:rPr lang="en-US"/>
              <a:pPr eaLnBrk="1" hangingPunct="1"/>
              <a:t>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79450"/>
            <a:ext cx="4629150" cy="3471863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376738"/>
            <a:ext cx="5048250" cy="4075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8A4607B-E92B-4921-BFBD-D196107BB8F9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2E443D6-1F65-499B-A171-995B189396C3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B40B6CE-45D5-458C-B537-1AB8B5D50A77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C018-6AF5-4CE7-B2B6-68C0FDFA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32E70A2-DB73-4DF0-A16A-C328B4333F51}" type="datetimeFigureOut">
              <a:rPr lang="en-US" smtClean="0"/>
              <a:t>05/02/2012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ED5D564-7412-415A-9665-FF8F620E75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924800" cy="114300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Deoxyribonucleic acid or DNA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990600"/>
            <a:ext cx="7924800" cy="5867400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molecule that controls everything that happens in the cell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DNA contains the genetic code or commands that direct the activities of cells and ultimately, the body. </a:t>
            </a:r>
            <a:endParaRPr lang="en-US" sz="2000" dirty="0" smtClean="0"/>
          </a:p>
          <a:p>
            <a:r>
              <a:rPr lang="en-US" sz="2000" dirty="0" smtClean="0"/>
              <a:t>DNA </a:t>
            </a:r>
            <a:r>
              <a:rPr lang="en-US" sz="2000" dirty="0"/>
              <a:t>is present in all living things from bacteria to animals. In animals, it is found in almost all cell types, except </a:t>
            </a:r>
            <a:r>
              <a:rPr lang="en-US" sz="2000" b="1" dirty="0">
                <a:solidFill>
                  <a:srgbClr val="FF0000"/>
                </a:solidFill>
              </a:rPr>
              <a:t>red blood cells.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DNA </a:t>
            </a:r>
            <a:r>
              <a:rPr lang="en-US" sz="2000" dirty="0"/>
              <a:t>found within a nucleus in the cells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In order to extract DNA it’s necessary to denature and break down the cells to release DNA from these cells.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62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Extract DNA, You Must Remove 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/>
              <a:t>Cell membrane</a:t>
            </a:r>
          </a:p>
          <a:p>
            <a:pPr eaLnBrk="1" hangingPunct="1"/>
            <a:r>
              <a:rPr lang="en-US" sz="4000" smtClean="0"/>
              <a:t>Cytoplasm</a:t>
            </a:r>
          </a:p>
          <a:p>
            <a:pPr eaLnBrk="1" hangingPunct="1"/>
            <a:r>
              <a:rPr lang="en-US" sz="4000" smtClean="0"/>
              <a:t>Nuclear membrane</a:t>
            </a:r>
          </a:p>
          <a:p>
            <a:pPr eaLnBrk="1" hangingPunct="1"/>
            <a:r>
              <a:rPr lang="en-US" sz="4000" smtClean="0"/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9698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77203"/>
            <a:ext cx="7924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Shampoo </a:t>
            </a:r>
            <a:r>
              <a:rPr lang="en-US" sz="2000" b="1" dirty="0">
                <a:solidFill>
                  <a:srgbClr val="FFC000"/>
                </a:solidFill>
              </a:rPr>
              <a:t>or dishwasher </a:t>
            </a:r>
            <a:r>
              <a:rPr lang="en-US" sz="2000" b="1" dirty="0" smtClean="0">
                <a:solidFill>
                  <a:srgbClr val="FFC000"/>
                </a:solidFill>
              </a:rPr>
              <a:t>soap: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dirty="0"/>
              <a:t>helps to dissolve the cell membrane, which is a </a:t>
            </a:r>
            <a:r>
              <a:rPr lang="en-US" sz="2000" dirty="0" smtClean="0"/>
              <a:t>lipid  bilayer.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Sodium </a:t>
            </a:r>
            <a:r>
              <a:rPr lang="en-US" sz="2000" b="1" dirty="0">
                <a:solidFill>
                  <a:srgbClr val="FFC000"/>
                </a:solidFill>
              </a:rPr>
              <a:t>chloride 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r>
              <a:rPr lang="en-US" sz="2000" dirty="0" smtClean="0"/>
              <a:t>helps </a:t>
            </a:r>
            <a:r>
              <a:rPr lang="en-US" sz="2000" dirty="0"/>
              <a:t>to remove proteins that are bound to the DNA.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also helps </a:t>
            </a:r>
            <a:r>
              <a:rPr lang="en-US" sz="2000" dirty="0" smtClean="0"/>
              <a:t>to keep </a:t>
            </a:r>
            <a:r>
              <a:rPr lang="en-US" sz="2000" dirty="0"/>
              <a:t>the proteins dissolved in the aqueous layer so they don’t precipitate in the </a:t>
            </a:r>
            <a:r>
              <a:rPr lang="en-US" sz="2000" dirty="0" smtClean="0"/>
              <a:t>alcohol along </a:t>
            </a:r>
            <a:r>
              <a:rPr lang="en-US" sz="2000" dirty="0"/>
              <a:t>with the DNA.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Ethanol or isopropyl alcohol 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r>
              <a:rPr lang="en-US" sz="2000" dirty="0" smtClean="0"/>
              <a:t>causes </a:t>
            </a:r>
            <a:r>
              <a:rPr lang="en-US" sz="2000" dirty="0"/>
              <a:t>the DNA to precipitate. </a:t>
            </a:r>
            <a:endParaRPr lang="en-US" sz="2000" dirty="0" smtClean="0"/>
          </a:p>
          <a:p>
            <a:r>
              <a:rPr lang="en-US" sz="2000" dirty="0" smtClean="0"/>
              <a:t>When </a:t>
            </a:r>
            <a:r>
              <a:rPr lang="en-US" sz="2000" dirty="0"/>
              <a:t>DNA comes out </a:t>
            </a:r>
            <a:r>
              <a:rPr lang="en-US" sz="2000" dirty="0" smtClean="0"/>
              <a:t>of solution </a:t>
            </a:r>
            <a:r>
              <a:rPr lang="en-US" sz="2000" dirty="0"/>
              <a:t>it tends to clump together, which makes it visible.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long strands of DNA </a:t>
            </a:r>
            <a:r>
              <a:rPr lang="en-US" sz="2000" dirty="0" smtClean="0"/>
              <a:t>will wrap </a:t>
            </a:r>
            <a:r>
              <a:rPr lang="en-US" sz="2000" dirty="0"/>
              <a:t>around the stirrer or transfer pipet when it is swirled at the interface between </a:t>
            </a:r>
            <a:r>
              <a:rPr lang="en-US" sz="2000" dirty="0" smtClean="0"/>
              <a:t>the two </a:t>
            </a:r>
            <a:r>
              <a:rPr lang="en-US" sz="2000" dirty="0"/>
              <a:t>layers.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Extract DNA, You need</a:t>
            </a:r>
          </a:p>
        </p:txBody>
      </p:sp>
    </p:spTree>
    <p:extLst>
      <p:ext uri="{BB962C8B-B14F-4D97-AF65-F5344CB8AC3E}">
        <p14:creationId xmlns:p14="http://schemas.microsoft.com/office/powerpoint/2010/main" val="2833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Do I Begin?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Place the strawberry in a </a:t>
            </a:r>
            <a:r>
              <a:rPr lang="en-US" sz="2400" b="1" dirty="0" smtClean="0">
                <a:solidFill>
                  <a:srgbClr val="FF0000"/>
                </a:solidFill>
              </a:rPr>
              <a:t>zip lock bag</a:t>
            </a:r>
            <a:r>
              <a:rPr lang="en-US" sz="2400" dirty="0" smtClean="0"/>
              <a:t> and remove the air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Squash</a:t>
            </a:r>
            <a:r>
              <a:rPr lang="en-US" sz="2400" dirty="0" smtClean="0"/>
              <a:t> the berry with your hand to begin the process</a:t>
            </a:r>
          </a:p>
        </p:txBody>
      </p:sp>
      <p:pic>
        <p:nvPicPr>
          <p:cNvPr id="8196" name="Picture 5" descr="Crushing a strawb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8"/>
          <a:stretch>
            <a:fillRect/>
          </a:stretch>
        </p:blipFill>
        <p:spPr bwMode="auto">
          <a:xfrm>
            <a:off x="2362200" y="3962400"/>
            <a:ext cx="426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7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 Membrane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5029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Cell membranes are made of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phospholipids</a:t>
            </a:r>
          </a:p>
          <a:p>
            <a:pPr eaLnBrk="1" hangingPunct="1"/>
            <a:r>
              <a:rPr lang="en-US" sz="2400" dirty="0" smtClean="0"/>
              <a:t>Phospholipids </a:t>
            </a:r>
            <a:r>
              <a:rPr lang="en-US" sz="2400" b="1" dirty="0" smtClean="0"/>
              <a:t>won’t dissolve in water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What do you use in your home to remove oils from your hands or your dishes?</a:t>
            </a:r>
          </a:p>
          <a:p>
            <a:pPr eaLnBrk="1" hangingPunct="1"/>
            <a:r>
              <a:rPr lang="en-US" sz="2400" dirty="0" smtClean="0"/>
              <a:t>SOAP or DETERGENT!</a:t>
            </a:r>
          </a:p>
        </p:txBody>
      </p:sp>
      <p:pic>
        <p:nvPicPr>
          <p:cNvPr id="9220" name="Picture 5" descr="slide0007_image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1289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3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Soap &amp; Detergent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5715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Soap gathers between oil and water capturing the oil in a </a:t>
            </a:r>
            <a:r>
              <a:rPr lang="en-US" sz="2400" b="1" dirty="0" smtClean="0">
                <a:solidFill>
                  <a:srgbClr val="FF0000"/>
                </a:solidFill>
              </a:rPr>
              <a:t>bubble </a:t>
            </a:r>
            <a:r>
              <a:rPr lang="en-US" sz="2400" dirty="0" smtClean="0"/>
              <a:t>called a</a:t>
            </a:r>
            <a:r>
              <a:rPr lang="en-US" sz="2400" b="1" dirty="0" smtClean="0">
                <a:solidFill>
                  <a:srgbClr val="FF0000"/>
                </a:solidFill>
              </a:rPr>
              <a:t> micelle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When you wash your hands, the </a:t>
            </a:r>
            <a:r>
              <a:rPr lang="en-US" sz="2400" b="1" dirty="0" smtClean="0">
                <a:solidFill>
                  <a:srgbClr val="FF0000"/>
                </a:solidFill>
              </a:rPr>
              <a:t>soap carries the oils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Dawn dishwashing</a:t>
            </a:r>
            <a:r>
              <a:rPr lang="en-US" sz="2400" dirty="0" smtClean="0"/>
              <a:t> works BEST to remove </a:t>
            </a:r>
            <a:r>
              <a:rPr lang="en-US" sz="2400" b="1" dirty="0" smtClean="0"/>
              <a:t>phospholipid membranes</a:t>
            </a:r>
          </a:p>
        </p:txBody>
      </p:sp>
      <p:pic>
        <p:nvPicPr>
          <p:cNvPr id="10244" name="Picture 5" descr="mic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1915"/>
            <a:ext cx="2057400" cy="333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958471" cy="209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46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Why add detergent?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358062" cy="2057400"/>
          </a:xfrm>
        </p:spPr>
        <p:txBody>
          <a:bodyPr/>
          <a:lstStyle/>
          <a:p>
            <a:pPr eaLnBrk="1" hangingPunct="1"/>
            <a:r>
              <a:rPr lang="en-US" sz="2600" smtClean="0"/>
              <a:t>A cell's membranes have two layers of lipid (fat) molecules with proteins going through them.</a:t>
            </a:r>
          </a:p>
        </p:txBody>
      </p:sp>
      <p:pic>
        <p:nvPicPr>
          <p:cNvPr id="17412" name="Picture 5" descr="cell membra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971800"/>
            <a:ext cx="6629400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Why add detergent?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7358062" cy="2057400"/>
          </a:xfrm>
        </p:spPr>
        <p:txBody>
          <a:bodyPr/>
          <a:lstStyle/>
          <a:p>
            <a:pPr eaLnBrk="1" hangingPunct="1"/>
            <a:r>
              <a:rPr lang="en-US" sz="2600" smtClean="0"/>
              <a:t>When detergent comes close to the cell, it captures the lipids and proteins.</a:t>
            </a:r>
          </a:p>
        </p:txBody>
      </p:sp>
      <p:pic>
        <p:nvPicPr>
          <p:cNvPr id="18436" name="Picture 7" descr="cell + deterg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276600"/>
            <a:ext cx="8077200" cy="245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7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Soap &amp; Detergent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5410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smtClean="0"/>
              <a:t>By adding a small amount of </a:t>
            </a:r>
            <a:r>
              <a:rPr lang="en-US" sz="2400" b="1" smtClean="0">
                <a:solidFill>
                  <a:srgbClr val="FF0000"/>
                </a:solidFill>
              </a:rPr>
              <a:t>table salt (NaCl)</a:t>
            </a:r>
            <a:r>
              <a:rPr lang="en-US" sz="2400" smtClean="0"/>
              <a:t> to the soap solution, the solution can </a:t>
            </a:r>
            <a:r>
              <a:rPr lang="en-US" sz="2400" b="1" smtClean="0">
                <a:solidFill>
                  <a:srgbClr val="FF0000"/>
                </a:solidFill>
              </a:rPr>
              <a:t>punch holes</a:t>
            </a:r>
            <a:r>
              <a:rPr lang="en-US" sz="2400" smtClean="0"/>
              <a:t> in the nuclear and cell membranes</a:t>
            </a:r>
          </a:p>
          <a:p>
            <a:pPr eaLnBrk="1" hangingPunct="1"/>
            <a:r>
              <a:rPr lang="en-US" sz="2400" smtClean="0"/>
              <a:t>The </a:t>
            </a:r>
            <a:r>
              <a:rPr lang="en-US" sz="2400" b="1" smtClean="0">
                <a:solidFill>
                  <a:srgbClr val="FF0000"/>
                </a:solidFill>
              </a:rPr>
              <a:t>soapy solution</a:t>
            </a:r>
            <a:r>
              <a:rPr lang="en-US" sz="2400" smtClean="0"/>
              <a:t> also helps </a:t>
            </a:r>
            <a:r>
              <a:rPr lang="en-US" sz="2400" b="1" smtClean="0">
                <a:solidFill>
                  <a:srgbClr val="FF0000"/>
                </a:solidFill>
              </a:rPr>
              <a:t>removes proteins</a:t>
            </a:r>
          </a:p>
        </p:txBody>
      </p:sp>
      <p:pic>
        <p:nvPicPr>
          <p:cNvPr id="11268" name="Picture 5" descr="Carlops-extr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r="16072"/>
          <a:stretch>
            <a:fillRect/>
          </a:stretch>
        </p:blipFill>
        <p:spPr bwMode="auto">
          <a:xfrm>
            <a:off x="5715000" y="2133600"/>
            <a:ext cx="2971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73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Another Way to Remove Proteins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447800"/>
            <a:ext cx="8001000" cy="2667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DNA is tightly coiled around proteins called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histones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Proteins must be removed to see DNA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Enzymes</a:t>
            </a:r>
            <a:r>
              <a:rPr lang="en-US" sz="2400" dirty="0" smtClean="0"/>
              <a:t>, like the ones found in meat tenderizer, can remove protein</a:t>
            </a:r>
          </a:p>
        </p:txBody>
      </p:sp>
      <p:pic>
        <p:nvPicPr>
          <p:cNvPr id="12292" name="Picture 5" descr="chro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38600"/>
            <a:ext cx="51816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04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Extracting the DNA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5257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contents of the cell</a:t>
            </a:r>
            <a:r>
              <a:rPr lang="en-US" sz="2400" dirty="0" smtClean="0"/>
              <a:t> (organelles, proteins, etc.) must be separated from the DNA</a:t>
            </a:r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larger cell parts</a:t>
            </a:r>
            <a:r>
              <a:rPr lang="en-US" sz="2400" dirty="0" smtClean="0"/>
              <a:t> can be removed by filtering the solid from the liquid</a:t>
            </a:r>
          </a:p>
        </p:txBody>
      </p:sp>
      <p:pic>
        <p:nvPicPr>
          <p:cNvPr id="13316" name="Picture 7" descr="Filtering the strawberry mix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7" r="14285"/>
          <a:stretch>
            <a:fillRect/>
          </a:stretch>
        </p:blipFill>
        <p:spPr bwMode="auto">
          <a:xfrm>
            <a:off x="5834063" y="1905000"/>
            <a:ext cx="29257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5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b="1" dirty="0">
                <a:solidFill>
                  <a:srgbClr val="FFC000"/>
                </a:solidFill>
              </a:rPr>
              <a:t>Introduction: 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7924800" cy="4114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three main parts of the cell are </a:t>
            </a:r>
            <a:r>
              <a:rPr lang="en-US" sz="2400" dirty="0" smtClean="0"/>
              <a:t>: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he </a:t>
            </a:r>
            <a:r>
              <a:rPr lang="en-US" sz="2400" b="1" i="1" dirty="0">
                <a:solidFill>
                  <a:srgbClr val="FF0000"/>
                </a:solidFill>
              </a:rPr>
              <a:t>nucleus</a:t>
            </a:r>
            <a:r>
              <a:rPr lang="en-US" sz="2400" dirty="0"/>
              <a:t>, which holds DNA, </a:t>
            </a:r>
            <a:endParaRPr lang="en-US" sz="2400" dirty="0" smtClean="0"/>
          </a:p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he </a:t>
            </a:r>
            <a:r>
              <a:rPr lang="en-US" sz="2400" b="1" i="1" dirty="0">
                <a:solidFill>
                  <a:srgbClr val="FF0000"/>
                </a:solidFill>
              </a:rPr>
              <a:t>cell membrane</a:t>
            </a:r>
            <a:r>
              <a:rPr lang="en-US" sz="2400" dirty="0"/>
              <a:t>, which surrounds and protects the cell, </a:t>
            </a:r>
            <a:endParaRPr lang="en-US" sz="2400" dirty="0" smtClean="0"/>
          </a:p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he </a:t>
            </a:r>
            <a:r>
              <a:rPr lang="en-US" sz="2400" b="1" i="1" dirty="0">
                <a:solidFill>
                  <a:srgbClr val="FF0000"/>
                </a:solidFill>
              </a:rPr>
              <a:t>cytoplasm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dirty="0"/>
              <a:t>which is the jelly-like part of the cell between the membrane and the nucleus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9" descr="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438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Extracting DNA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To see DNA, it must be </a:t>
            </a:r>
            <a:r>
              <a:rPr lang="en-US" sz="2400" b="1" dirty="0" smtClean="0">
                <a:solidFill>
                  <a:srgbClr val="FF0000"/>
                </a:solidFill>
              </a:rPr>
              <a:t>extracted or “spooled”</a:t>
            </a:r>
            <a:r>
              <a:rPr lang="en-US" sz="2400" dirty="0" smtClean="0"/>
              <a:t> from the remaining liquid you filtered</a:t>
            </a:r>
          </a:p>
          <a:p>
            <a:pPr eaLnBrk="1" hangingPunct="1"/>
            <a:r>
              <a:rPr lang="en-US" sz="2400" dirty="0" smtClean="0"/>
              <a:t>DNA dissolves in water, but </a:t>
            </a:r>
            <a:r>
              <a:rPr lang="en-US" sz="2400" b="1" dirty="0" smtClean="0">
                <a:solidFill>
                  <a:srgbClr val="FF0000"/>
                </a:solidFill>
              </a:rPr>
              <a:t>NOT in alcohol</a:t>
            </a:r>
          </a:p>
          <a:p>
            <a:pPr eaLnBrk="1" hangingPunct="1"/>
            <a:r>
              <a:rPr lang="en-US" sz="2400" dirty="0" smtClean="0"/>
              <a:t>Adding </a:t>
            </a:r>
            <a:r>
              <a:rPr lang="en-US" sz="2400" b="1" dirty="0" smtClean="0">
                <a:solidFill>
                  <a:srgbClr val="FF0000"/>
                </a:solidFill>
              </a:rPr>
              <a:t>COLD ALCOHOL</a:t>
            </a:r>
            <a:r>
              <a:rPr lang="en-US" sz="2400" dirty="0" smtClean="0"/>
              <a:t> will cause DNA to </a:t>
            </a:r>
            <a:r>
              <a:rPr lang="en-US" sz="2400" b="1" dirty="0" smtClean="0">
                <a:solidFill>
                  <a:srgbClr val="FF0000"/>
                </a:solidFill>
              </a:rPr>
              <a:t>precipitate (separate out)</a:t>
            </a:r>
            <a:r>
              <a:rPr lang="en-US" sz="2400" dirty="0" smtClean="0"/>
              <a:t> from the liquid filtrate</a:t>
            </a:r>
          </a:p>
        </p:txBody>
      </p:sp>
    </p:spTree>
    <p:extLst>
      <p:ext uri="{BB962C8B-B14F-4D97-AF65-F5344CB8AC3E}">
        <p14:creationId xmlns:p14="http://schemas.microsoft.com/office/powerpoint/2010/main" val="336004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Collecting the DNA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52578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DNA</a:t>
            </a:r>
            <a:r>
              <a:rPr lang="en-US" sz="2400" dirty="0" smtClean="0"/>
              <a:t> will appear as a </a:t>
            </a:r>
            <a:r>
              <a:rPr lang="en-US" sz="2400" b="1" dirty="0" smtClean="0">
                <a:solidFill>
                  <a:srgbClr val="FF0000"/>
                </a:solidFill>
              </a:rPr>
              <a:t>white precipitate</a:t>
            </a:r>
            <a:r>
              <a:rPr lang="en-US" sz="2400" dirty="0" smtClean="0"/>
              <a:t> once the alcohol is added</a:t>
            </a:r>
          </a:p>
          <a:p>
            <a:pPr eaLnBrk="1" hangingPunct="1"/>
            <a:r>
              <a:rPr lang="en-US" sz="2400" dirty="0" smtClean="0"/>
              <a:t>HOLD THE TUBE by the </a:t>
            </a:r>
            <a:r>
              <a:rPr lang="en-US" sz="2400" b="1" dirty="0" smtClean="0">
                <a:solidFill>
                  <a:srgbClr val="FF0000"/>
                </a:solidFill>
              </a:rPr>
              <a:t>TOP</a:t>
            </a:r>
            <a:r>
              <a:rPr lang="en-US" sz="2400" dirty="0" smtClean="0"/>
              <a:t>, not the bottom so the DNA strands won’t </a:t>
            </a:r>
            <a:r>
              <a:rPr lang="en-US" sz="2400" b="1" dirty="0" smtClean="0">
                <a:solidFill>
                  <a:srgbClr val="FF0000"/>
                </a:solidFill>
              </a:rPr>
              <a:t>fragment from the heat of your hands!</a:t>
            </a:r>
          </a:p>
        </p:txBody>
      </p:sp>
      <p:pic>
        <p:nvPicPr>
          <p:cNvPr id="15364" name="Picture 5" descr="strawberry%20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56698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7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Spooling the DNA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4724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DNA is </a:t>
            </a:r>
            <a:r>
              <a:rPr lang="en-US" sz="2400" b="1" dirty="0" smtClean="0">
                <a:solidFill>
                  <a:srgbClr val="FF0000"/>
                </a:solidFill>
              </a:rPr>
              <a:t>sticky</a:t>
            </a:r>
            <a:r>
              <a:rPr lang="en-US" sz="2400" dirty="0" smtClean="0"/>
              <a:t> and will adhere to other surfaces</a:t>
            </a:r>
          </a:p>
          <a:p>
            <a:pPr eaLnBrk="1" hangingPunct="1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glass stirring rod</a:t>
            </a:r>
            <a:r>
              <a:rPr lang="en-US" sz="2400" dirty="0" smtClean="0"/>
              <a:t> can be used to spool (remove) the DNA by using a </a:t>
            </a:r>
            <a:r>
              <a:rPr lang="en-US" sz="2400" b="1" dirty="0" smtClean="0">
                <a:solidFill>
                  <a:srgbClr val="FF0000"/>
                </a:solidFill>
              </a:rPr>
              <a:t>turning motion</a:t>
            </a:r>
          </a:p>
        </p:txBody>
      </p:sp>
      <p:pic>
        <p:nvPicPr>
          <p:cNvPr id="16388" name="Picture 5" descr="S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676400"/>
            <a:ext cx="24304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Extract the </a:t>
            </a:r>
            <a:r>
              <a:rPr lang="en-US" dirty="0" err="1" smtClean="0"/>
              <a:t>dna</a:t>
            </a:r>
            <a:r>
              <a:rPr lang="en-US" dirty="0" smtClean="0"/>
              <a:t> we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96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basic aim: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</a:t>
            </a:r>
            <a:r>
              <a:rPr lang="en-US" sz="2400" dirty="0" smtClean="0"/>
              <a:t>destroy </a:t>
            </a:r>
            <a:r>
              <a:rPr lang="en-US" sz="2400" dirty="0"/>
              <a:t>cell membrane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</a:t>
            </a:r>
            <a:r>
              <a:rPr lang="en-US" sz="2400" dirty="0" smtClean="0"/>
              <a:t>destroy </a:t>
            </a:r>
            <a:r>
              <a:rPr lang="en-US" sz="2400" dirty="0"/>
              <a:t>the nucleus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remove Protein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collect DNA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preserve DNA from </a:t>
            </a:r>
            <a:r>
              <a:rPr lang="en-US" sz="2400" dirty="0" smtClean="0"/>
              <a:t>breaking down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822700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56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035" y="1828800"/>
            <a:ext cx="3810330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06606" y="1597926"/>
            <a:ext cx="3922594" cy="28216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Extraction from …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Fun Experiment </a:t>
            </a:r>
            <a:r>
              <a:rPr lang="en-US" sz="4800" dirty="0" smtClean="0">
                <a:sym typeface="Wingdings" pitchFamily="2" charset="2"/>
              </a:rPr>
              <a:t> 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347062" y="4800600"/>
            <a:ext cx="5726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Can we extract DNA in our HOME!!</a:t>
            </a:r>
            <a:endParaRPr lang="en-US" sz="3200" b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2200" y="5136401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YESSSSS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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DNA in My Food???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DNA is present in the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cells of all living organisms.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process of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extracting DNA</a:t>
            </a:r>
            <a:r>
              <a:rPr lang="en-US" altLang="en-US" sz="2400" dirty="0" smtClean="0"/>
              <a:t> from a cell is the first step for many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laboratory procedures in biotechnology</a:t>
            </a:r>
            <a:r>
              <a:rPr lang="en-US" alt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The scientist must be able to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separate DNA from the unwanted substances of the cell</a:t>
            </a:r>
            <a:r>
              <a:rPr lang="en-US" altLang="en-US" sz="2400" dirty="0" smtClean="0"/>
              <a:t> gently enough so that the DNA does not denature (break up).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167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7620000" y="63690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sz="1600">
              <a:latin typeface="Times New Roman" pitchFamily="18" charset="0"/>
            </a:endParaRP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600200"/>
            <a:ext cx="5410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Each cell contains </a:t>
            </a:r>
            <a:r>
              <a:rPr lang="en-US" sz="2400" b="1" dirty="0" smtClean="0">
                <a:solidFill>
                  <a:srgbClr val="FF0000"/>
                </a:solidFill>
              </a:rPr>
              <a:t>9 feet of DNA</a:t>
            </a:r>
          </a:p>
          <a:p>
            <a:pPr eaLnBrk="1" hangingPunct="1"/>
            <a:r>
              <a:rPr lang="en-US" sz="2400" dirty="0" smtClean="0"/>
              <a:t>In an average meal, you </a:t>
            </a:r>
            <a:r>
              <a:rPr lang="en-US" sz="2400" b="1" dirty="0" smtClean="0">
                <a:solidFill>
                  <a:srgbClr val="FF0000"/>
                </a:solidFill>
              </a:rPr>
              <a:t>EAT approximately 55,000,000</a:t>
            </a:r>
            <a:r>
              <a:rPr lang="en-US" sz="2400" dirty="0" smtClean="0"/>
              <a:t> cells</a:t>
            </a:r>
          </a:p>
          <a:p>
            <a:pPr eaLnBrk="1" hangingPunct="1"/>
            <a:r>
              <a:rPr lang="en-US" sz="2400" dirty="0" smtClean="0"/>
              <a:t>This is equal to approximately </a:t>
            </a:r>
            <a:r>
              <a:rPr lang="en-US" sz="2400" b="1" dirty="0" smtClean="0">
                <a:solidFill>
                  <a:srgbClr val="FF0000"/>
                </a:solidFill>
              </a:rPr>
              <a:t>93,205 miles of DNA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229600" cy="1096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Facts</a:t>
            </a:r>
          </a:p>
        </p:txBody>
      </p:sp>
      <p:pic>
        <p:nvPicPr>
          <p:cNvPr id="30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473325" cy="5326063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DNA is found in the </a:t>
            </a:r>
            <a:r>
              <a:rPr lang="en-US" sz="2800" b="1" dirty="0" smtClean="0">
                <a:solidFill>
                  <a:srgbClr val="FF0000"/>
                </a:solidFill>
              </a:rPr>
              <a:t>nucleus</a:t>
            </a:r>
            <a:r>
              <a:rPr lang="en-US" sz="2800" dirty="0" smtClean="0"/>
              <a:t> of all eukaryotic cells</a:t>
            </a:r>
          </a:p>
          <a:p>
            <a:pPr eaLnBrk="1" hangingPunct="1"/>
            <a:r>
              <a:rPr lang="en-US" sz="2800" dirty="0" smtClean="0"/>
              <a:t>Most cells have the </a:t>
            </a:r>
            <a:r>
              <a:rPr lang="en-US" sz="2800" b="1" dirty="0" smtClean="0">
                <a:solidFill>
                  <a:srgbClr val="FF0000"/>
                </a:solidFill>
              </a:rPr>
              <a:t>diploid 2n</a:t>
            </a:r>
            <a:r>
              <a:rPr lang="en-US" sz="2800" dirty="0" smtClean="0"/>
              <a:t> chromosome number</a:t>
            </a:r>
          </a:p>
          <a:p>
            <a:pPr eaLnBrk="1" hangingPunct="1"/>
            <a:r>
              <a:rPr lang="en-US" sz="2800" dirty="0" smtClean="0"/>
              <a:t>Many plants are </a:t>
            </a:r>
            <a:r>
              <a:rPr lang="en-US" sz="2800" b="1" dirty="0" err="1" smtClean="0">
                <a:solidFill>
                  <a:srgbClr val="FF0000"/>
                </a:solidFill>
              </a:rPr>
              <a:t>polyploid</a:t>
            </a:r>
            <a:r>
              <a:rPr lang="en-US" sz="2800" dirty="0" smtClean="0"/>
              <a:t> (contain several sets of chromosomes)</a:t>
            </a:r>
          </a:p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Strawberrie</a:t>
            </a:r>
            <a:r>
              <a:rPr lang="en-US" sz="2800" dirty="0" smtClean="0"/>
              <a:t>s are </a:t>
            </a:r>
            <a:r>
              <a:rPr lang="en-US" sz="2800" b="1" dirty="0" err="1" smtClean="0">
                <a:solidFill>
                  <a:srgbClr val="FF0000"/>
                </a:solidFill>
              </a:rPr>
              <a:t>octaploid</a:t>
            </a:r>
            <a:r>
              <a:rPr lang="en-US" sz="2800" b="1" dirty="0" smtClean="0">
                <a:solidFill>
                  <a:srgbClr val="FF0000"/>
                </a:solidFill>
              </a:rPr>
              <a:t> 8n</a:t>
            </a:r>
          </a:p>
        </p:txBody>
      </p:sp>
    </p:spTree>
    <p:extLst>
      <p:ext uri="{BB962C8B-B14F-4D97-AF65-F5344CB8AC3E}">
        <p14:creationId xmlns:p14="http://schemas.microsoft.com/office/powerpoint/2010/main" val="29369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DNA is enclosed in a nuclear and a cell membrane made of </a:t>
            </a:r>
            <a:r>
              <a:rPr lang="en-US" sz="2800" b="1" dirty="0" smtClean="0">
                <a:solidFill>
                  <a:srgbClr val="FF0000"/>
                </a:solidFill>
              </a:rPr>
              <a:t>phospholipids</a:t>
            </a:r>
          </a:p>
          <a:p>
            <a:pPr eaLnBrk="1" hangingPunct="1"/>
            <a:r>
              <a:rPr lang="en-US" sz="2800" dirty="0" smtClean="0"/>
              <a:t>DNA is also </a:t>
            </a:r>
            <a:r>
              <a:rPr lang="en-US" sz="2800" b="1" dirty="0" smtClean="0">
                <a:solidFill>
                  <a:srgbClr val="FF0000"/>
                </a:solidFill>
              </a:rPr>
              <a:t>coiled around proteins (</a:t>
            </a:r>
            <a:r>
              <a:rPr lang="en-US" sz="2800" b="1" dirty="0" err="1" smtClean="0">
                <a:solidFill>
                  <a:srgbClr val="FF0000"/>
                </a:solidFill>
              </a:rPr>
              <a:t>hisones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sz="2800" dirty="0" smtClean="0"/>
              <a:t>Both the phospholipid layer and the proteins </a:t>
            </a:r>
            <a:r>
              <a:rPr lang="en-US" sz="2800" b="1" dirty="0" smtClean="0">
                <a:solidFill>
                  <a:srgbClr val="FF0000"/>
                </a:solidFill>
              </a:rPr>
              <a:t>must be removed</a:t>
            </a:r>
            <a:r>
              <a:rPr lang="en-US" sz="2800" dirty="0" smtClean="0"/>
              <a:t> to see DNA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3879418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8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ell300%20xnew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0" y="59436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/>
              <a:t>NUCLEUS with DNA</a:t>
            </a:r>
          </a:p>
        </p:txBody>
      </p:sp>
    </p:spTree>
    <p:extLst>
      <p:ext uri="{BB962C8B-B14F-4D97-AF65-F5344CB8AC3E}">
        <p14:creationId xmlns:p14="http://schemas.microsoft.com/office/powerpoint/2010/main" val="6328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281</TotalTime>
  <Words>867</Words>
  <Application>Microsoft Office PowerPoint</Application>
  <PresentationFormat>On-screen Show (4:3)</PresentationFormat>
  <Paragraphs>116</Paragraphs>
  <Slides>22</Slides>
  <Notes>22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Horizon</vt:lpstr>
      <vt:lpstr>Deoxyribonucleic acid or DNA </vt:lpstr>
      <vt:lpstr> Introduction:  </vt:lpstr>
      <vt:lpstr>To Extract the dna we need</vt:lpstr>
      <vt:lpstr>Fun Experiment  </vt:lpstr>
      <vt:lpstr>Is DNA in My Food???</vt:lpstr>
      <vt:lpstr>DNA Facts</vt:lpstr>
      <vt:lpstr>DNA</vt:lpstr>
      <vt:lpstr>DNA</vt:lpstr>
      <vt:lpstr>PowerPoint Presentation</vt:lpstr>
      <vt:lpstr>To Extract DNA, You Must Remove …</vt:lpstr>
      <vt:lpstr>PowerPoint Presentation</vt:lpstr>
      <vt:lpstr>How Do I Begin?</vt:lpstr>
      <vt:lpstr>Cell Membrane</vt:lpstr>
      <vt:lpstr>Soap &amp; Detergent</vt:lpstr>
      <vt:lpstr>Why add detergent?</vt:lpstr>
      <vt:lpstr>Why add detergent?</vt:lpstr>
      <vt:lpstr>Soap &amp; Detergent</vt:lpstr>
      <vt:lpstr>Another Way to Remove Proteins</vt:lpstr>
      <vt:lpstr>Extracting the DNA</vt:lpstr>
      <vt:lpstr>Extracting DNA</vt:lpstr>
      <vt:lpstr>Collecting the DNA</vt:lpstr>
      <vt:lpstr>Spooling the DNA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Isolation</dc:title>
  <dc:creator>Bahiya mohammed Osrah</dc:creator>
  <cp:lastModifiedBy>Martin Larter</cp:lastModifiedBy>
  <cp:revision>31</cp:revision>
  <dcterms:created xsi:type="dcterms:W3CDTF">2012-02-24T11:58:05Z</dcterms:created>
  <dcterms:modified xsi:type="dcterms:W3CDTF">2012-05-03T01:05:25Z</dcterms:modified>
</cp:coreProperties>
</file>